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1" r:id="rId8"/>
    <p:sldId id="262" r:id="rId9"/>
    <p:sldId id="269" r:id="rId10"/>
    <p:sldId id="270" r:id="rId11"/>
    <p:sldId id="271" r:id="rId12"/>
    <p:sldId id="272" r:id="rId13"/>
    <p:sldId id="265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66" r:id="rId22"/>
    <p:sldId id="267" r:id="rId23"/>
    <p:sldId id="26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8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8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8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48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4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4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38FB27-8C2A-4465-B868-899D0E6A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i="1" dirty="0"/>
              <a:t>Sara </a:t>
            </a:r>
            <a:r>
              <a:rPr lang="it-IT" sz="1600" i="1" dirty="0" err="1"/>
              <a:t>Pidò</a:t>
            </a:r>
            <a:r>
              <a:rPr lang="it-IT" sz="1600" i="1" dirty="0"/>
              <a:t> 894744</a:t>
            </a:r>
          </a:p>
          <a:p>
            <a:r>
              <a:rPr lang="it-IT" sz="1600" i="1" dirty="0"/>
              <a:t>Chiara </a:t>
            </a:r>
            <a:r>
              <a:rPr lang="it-IT" sz="1600" i="1" dirty="0" err="1"/>
              <a:t>Plizzari</a:t>
            </a:r>
            <a:r>
              <a:rPr lang="it-IT" sz="1600" i="1" dirty="0"/>
              <a:t> 893901</a:t>
            </a:r>
          </a:p>
          <a:p>
            <a:r>
              <a:rPr lang="it-IT" sz="1600" i="1" dirty="0"/>
              <a:t>Giuseppe Severino 898458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3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[2/2]</a:t>
            </a:r>
            <a:br>
              <a:rPr lang="en-US" dirty="0"/>
            </a:br>
            <a:endParaRPr lang="it-IT" dirty="0"/>
          </a:p>
        </p:txBody>
      </p:sp>
      <p:pic>
        <p:nvPicPr>
          <p:cNvPr id="7" name="Segnaposto contenuto 6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C67D4D3-5652-4AEA-A761-A50BB962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65" y="1270000"/>
            <a:ext cx="7783101" cy="4634689"/>
          </a:xfrm>
        </p:spPr>
      </p:pic>
    </p:spTree>
    <p:extLst>
      <p:ext uri="{BB962C8B-B14F-4D97-AF65-F5344CB8AC3E}">
        <p14:creationId xmlns:p14="http://schemas.microsoft.com/office/powerpoint/2010/main" val="364832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772B263C-B8F6-4929-AA3F-1615850A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1" y="148995"/>
            <a:ext cx="7185746" cy="6560010"/>
          </a:xfrm>
        </p:spPr>
      </p:pic>
    </p:spTree>
    <p:extLst>
      <p:ext uri="{BB962C8B-B14F-4D97-AF65-F5344CB8AC3E}">
        <p14:creationId xmlns:p14="http://schemas.microsoft.com/office/powerpoint/2010/main" val="254805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1C6F0-D41F-48B6-9357-D192D4D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C0BA64-953E-4D36-9150-52CA8671D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080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D13A5-41EE-4B4B-926D-6D33E3DF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aim to </a:t>
            </a:r>
            <a:r>
              <a:rPr lang="en-US" dirty="0" err="1"/>
              <a:t>analyse</a:t>
            </a:r>
            <a:r>
              <a:rPr lang="en-US" dirty="0"/>
              <a:t> and prove through the Alloy model?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73C1A-B834-4A78-AB1E-6688ED73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Alloy</a:t>
            </a:r>
            <a:r>
              <a:rPr lang="it-IT" dirty="0"/>
              <a:t> to prove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model.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prove the </a:t>
            </a:r>
            <a:r>
              <a:rPr lang="it-IT" dirty="0" err="1"/>
              <a:t>correctness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model and to </a:t>
            </a:r>
            <a:r>
              <a:rPr lang="it-IT" dirty="0" err="1"/>
              <a:t>verify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770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5EBDA-5B6E-486E-98E4-965D0A778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Document</a:t>
            </a:r>
            <a:r>
              <a:rPr lang="it-IT" dirty="0"/>
              <a:t>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5A0650-FD9D-494C-A778-5B8F9A6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6" y="711742"/>
            <a:ext cx="600105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D4A1C-7256-41B0-8E79-F2C57E3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3D5553-8228-4200-BDF8-E228EBEF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be </a:t>
            </a:r>
            <a:r>
              <a:rPr lang="it-IT" dirty="0" err="1"/>
              <a:t>done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01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F667B464-EAB9-47D3-A963-82DA392F7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39" y="101137"/>
            <a:ext cx="7436189" cy="6650602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8417C4E-AB53-443E-A70E-488DDAF7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" y="106261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Component </a:t>
            </a:r>
            <a:r>
              <a:rPr lang="it-IT" sz="1800" dirty="0" err="1"/>
              <a:t>View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199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Runtime </a:t>
            </a:r>
            <a:r>
              <a:rPr lang="it-IT" dirty="0" err="1"/>
              <a:t>view</a:t>
            </a:r>
            <a:r>
              <a:rPr lang="it-IT" dirty="0"/>
              <a:t> [1/2]</a:t>
            </a:r>
          </a:p>
        </p:txBody>
      </p:sp>
      <p:pic>
        <p:nvPicPr>
          <p:cNvPr id="5" name="Immagine 4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3507CE59-D042-4A22-9EDE-25566056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91" y="1288885"/>
            <a:ext cx="6395954" cy="55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EF8C4A-06F9-4328-8694-EC044837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9" y="74578"/>
            <a:ext cx="8596668" cy="1320800"/>
          </a:xfrm>
        </p:spPr>
        <p:txBody>
          <a:bodyPr>
            <a:normAutofit/>
          </a:bodyPr>
          <a:lstStyle/>
          <a:p>
            <a:r>
              <a:rPr lang="it-IT" sz="1800" dirty="0"/>
              <a:t>Runtime </a:t>
            </a:r>
            <a:r>
              <a:rPr lang="it-IT" sz="1800" dirty="0" err="1"/>
              <a:t>view</a:t>
            </a:r>
            <a:r>
              <a:rPr lang="it-IT" sz="1800" dirty="0"/>
              <a:t> [2/2]</a:t>
            </a: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8F7803C2-74C9-4B2A-BDF0-8746A753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0" y="437746"/>
            <a:ext cx="10167509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4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[1/2]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252DDC-AA17-4699-AA9D-C51DDAC3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3" y="528506"/>
            <a:ext cx="4493791" cy="60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A82CB-B42A-43C3-A83E-73C19323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goals</a:t>
            </a:r>
            <a:r>
              <a:rPr lang="it-IT" dirty="0"/>
              <a:t> of the system?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784BD-CC8F-466A-8993-5E085721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7051"/>
            <a:ext cx="8596668" cy="40443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[G1] A user should be able to go to a meeting.</a:t>
            </a:r>
          </a:p>
          <a:p>
            <a:r>
              <a:rPr lang="en-US" dirty="0"/>
              <a:t>[G2] A user should be able to know if he/she cannot arrive on time to a</a:t>
            </a:r>
          </a:p>
          <a:p>
            <a:r>
              <a:rPr lang="en-US" dirty="0"/>
              <a:t>meeting.</a:t>
            </a:r>
          </a:p>
          <a:p>
            <a:r>
              <a:rPr lang="en-US" dirty="0"/>
              <a:t>[G3] A user should be able to have a break that has a minimum duration</a:t>
            </a:r>
          </a:p>
          <a:p>
            <a:r>
              <a:rPr lang="en-US" dirty="0"/>
              <a:t>between two meetings.</a:t>
            </a:r>
          </a:p>
          <a:p>
            <a:r>
              <a:rPr lang="en-US" dirty="0"/>
              <a:t>[G4] The time or the location of a meeting can be modified.</a:t>
            </a:r>
          </a:p>
          <a:p>
            <a:r>
              <a:rPr lang="en-US" dirty="0"/>
              <a:t>[G5] A user should be able to unsay a meeting.</a:t>
            </a:r>
          </a:p>
          <a:p>
            <a:r>
              <a:rPr lang="en-US" dirty="0"/>
              <a:t>[G6] A user should be able to have some preferences for the trip.</a:t>
            </a:r>
          </a:p>
          <a:p>
            <a:pPr lvl="1"/>
            <a:r>
              <a:rPr lang="en-US" dirty="0"/>
              <a:t>[G6.1] A user should be able not to use some travel means.</a:t>
            </a:r>
          </a:p>
          <a:p>
            <a:pPr lvl="1"/>
            <a:r>
              <a:rPr lang="en-US" dirty="0"/>
              <a:t>[G6.2] A user should be able not to walk more than a specific distance.</a:t>
            </a:r>
          </a:p>
          <a:p>
            <a:pPr lvl="1"/>
            <a:r>
              <a:rPr lang="en-US" dirty="0"/>
              <a:t>[G6.3] A user should be able to minimize carbon footprint when he/she goes to a meeting.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4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D70C2-A42F-4A32-AC75-3701A947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6" y="148206"/>
            <a:ext cx="8596668" cy="380300"/>
          </a:xfrm>
        </p:spPr>
        <p:txBody>
          <a:bodyPr>
            <a:normAutofit/>
          </a:bodyPr>
          <a:lstStyle/>
          <a:p>
            <a:r>
              <a:rPr lang="it-IT" sz="1800" dirty="0" err="1"/>
              <a:t>Algorithm</a:t>
            </a:r>
            <a:r>
              <a:rPr lang="it-IT" sz="1800" dirty="0"/>
              <a:t> design: </a:t>
            </a:r>
            <a:r>
              <a:rPr lang="it-IT" sz="1800" dirty="0" err="1"/>
              <a:t>adding</a:t>
            </a:r>
            <a:r>
              <a:rPr lang="it-IT" sz="1800" dirty="0"/>
              <a:t> an </a:t>
            </a:r>
            <a:r>
              <a:rPr lang="it-IT" sz="1800" dirty="0" err="1"/>
              <a:t>activity</a:t>
            </a:r>
            <a:r>
              <a:rPr lang="it-IT" sz="1800" dirty="0"/>
              <a:t> [2/2]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F1E77-888B-4852-9FA6-01F9F3BD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9" y="820730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670D1A-F74E-4E25-9F25-3122BF8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8" y="1204883"/>
            <a:ext cx="2981688" cy="556581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839F2F6-55F6-45A8-BE49-AA10994E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91" y="1204883"/>
            <a:ext cx="3028456" cy="5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1B64E-ADC2-499B-ACC7-EE6A2587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CF1FD3-345E-42E9-B3F7-19DA536D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7" y="1287031"/>
            <a:ext cx="2984447" cy="5570969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1812E71-BA94-4BB3-8BB6-6E630BD7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6" y="1287031"/>
            <a:ext cx="2984448" cy="5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EE9E2-E39C-4C52-AE36-AD9975D4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Mockups</a:t>
            </a:r>
            <a:r>
              <a:rPr lang="it-IT" dirty="0"/>
              <a:t>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522108-6FAE-4846-9D53-42C51BF3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3" y="1318310"/>
            <a:ext cx="2967691" cy="5539690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C54953A-6D04-407B-9B28-CB13D55E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215" y="1343922"/>
            <a:ext cx="2967692" cy="5539693"/>
          </a:xfrm>
        </p:spPr>
      </p:pic>
    </p:spTree>
    <p:extLst>
      <p:ext uri="{BB962C8B-B14F-4D97-AF65-F5344CB8AC3E}">
        <p14:creationId xmlns:p14="http://schemas.microsoft.com/office/powerpoint/2010/main" val="176710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E3FEF-873A-4688-8BBC-45C8C2A3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C8C1C1-3833-4D1B-8D91-10D0C91B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  <a:p>
            <a:r>
              <a:rPr lang="it-IT" dirty="0"/>
              <a:t>Critical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2D063B-BACD-4958-B668-F1DF615E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[G7] A user should be able to know every possible option to go to a meeting with different travel means in order to choose the suitable one.</a:t>
            </a:r>
          </a:p>
          <a:p>
            <a:r>
              <a:rPr lang="en-US" dirty="0"/>
              <a:t>[G8] A user should be able to buy public transportation tickets or day/week/season pass basing on his/her needs.</a:t>
            </a:r>
          </a:p>
          <a:p>
            <a:r>
              <a:rPr lang="en-US" dirty="0"/>
              <a:t>[G9] A user would like to see on </a:t>
            </a:r>
            <a:r>
              <a:rPr lang="en-US" dirty="0" err="1"/>
              <a:t>Tripadvisor</a:t>
            </a:r>
            <a:r>
              <a:rPr lang="en-US" dirty="0"/>
              <a:t> advised places for his/her breaks.</a:t>
            </a:r>
          </a:p>
          <a:p>
            <a:r>
              <a:rPr lang="en-US" dirty="0"/>
              <a:t>[G10] A user would like to locate the nearest vehicle of a vehicle sharing system if he/she wants to use that type of travel means.</a:t>
            </a:r>
          </a:p>
          <a:p>
            <a:r>
              <a:rPr lang="en-US" dirty="0"/>
              <a:t>[G11] A user would like to have real-time news on strikes, weather and traffic.</a:t>
            </a:r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E78E7F8-3999-4575-B2C4-DE9BD32D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861"/>
            <a:ext cx="8596668" cy="758342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goals</a:t>
            </a:r>
            <a:r>
              <a:rPr lang="it-IT" dirty="0"/>
              <a:t> of the system? (2)</a:t>
            </a:r>
          </a:p>
        </p:txBody>
      </p:sp>
    </p:spTree>
    <p:extLst>
      <p:ext uri="{BB962C8B-B14F-4D97-AF65-F5344CB8AC3E}">
        <p14:creationId xmlns:p14="http://schemas.microsoft.com/office/powerpoint/2010/main" val="110159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EDF1-666D-493E-8D99-3048852C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three to five requirements?</a:t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DD0CE2-1D8B-4B69-A114-5E7F454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prerequisite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</a:p>
          <a:p>
            <a:pPr marL="0" indent="0">
              <a:buNone/>
            </a:pPr>
            <a:r>
              <a:rPr lang="en-US" dirty="0"/>
              <a:t>“The system should allow only registered users to log in.”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are:</a:t>
            </a:r>
          </a:p>
          <a:p>
            <a:r>
              <a:rPr lang="en-US" dirty="0"/>
              <a:t>The system should allow registered users to create meetings.</a:t>
            </a:r>
          </a:p>
          <a:p>
            <a:r>
              <a:rPr lang="en-US" dirty="0"/>
              <a:t>The system should be able to calculate necessary time for each trip option.</a:t>
            </a:r>
          </a:p>
          <a:p>
            <a:r>
              <a:rPr lang="en-US" dirty="0"/>
              <a:t>The system should allow the user to specify the minimum duration of the break.</a:t>
            </a:r>
          </a:p>
          <a:p>
            <a:r>
              <a:rPr lang="en-US" dirty="0"/>
              <a:t>The system must keep track of user's preferences.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BB5D4-AFE3-4A19-93E5-2CF86554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most important assumptions?</a:t>
            </a:r>
            <a:br>
              <a:rPr lang="en-US" dirty="0"/>
            </a:b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CC8ECF-E709-4890-BCF0-EAC888B0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[A1] Accurate registered user's location is known by GPS.</a:t>
            </a:r>
          </a:p>
          <a:p>
            <a:r>
              <a:rPr lang="en-US" dirty="0"/>
              <a:t>[A2] The user knows the right details about the activities.</a:t>
            </a:r>
          </a:p>
          <a:p>
            <a:r>
              <a:rPr lang="en-US" dirty="0"/>
              <a:t>[A3] The public transportations are always in time.</a:t>
            </a:r>
          </a:p>
          <a:p>
            <a:r>
              <a:rPr lang="en-US" dirty="0"/>
              <a:t>[A4] The external third part services (e.g. vehicle sharing systems, google maps, travel means' websites </a:t>
            </a:r>
            <a:r>
              <a:rPr lang="en-US" dirty="0" err="1"/>
              <a:t>ecc</a:t>
            </a:r>
            <a:r>
              <a:rPr lang="en-US" dirty="0"/>
              <a:t>...) work correctly.</a:t>
            </a:r>
          </a:p>
          <a:p>
            <a:r>
              <a:rPr lang="en-US" dirty="0"/>
              <a:t>[A5] The news about the traffic, the weather and strikes are correct and known in advance.</a:t>
            </a:r>
          </a:p>
          <a:p>
            <a:r>
              <a:rPr lang="en-US" dirty="0"/>
              <a:t>[A6] Maps are always updated.</a:t>
            </a:r>
          </a:p>
          <a:p>
            <a:r>
              <a:rPr lang="en-US" dirty="0"/>
              <a:t>[A7] The user attends meetings in existing locations.</a:t>
            </a:r>
          </a:p>
          <a:p>
            <a:r>
              <a:rPr lang="en-US" dirty="0"/>
              <a:t>[A8] Public transportations have services that allow a user to buy tickets online.</a:t>
            </a:r>
          </a:p>
        </p:txBody>
      </p:sp>
    </p:spTree>
    <p:extLst>
      <p:ext uri="{BB962C8B-B14F-4D97-AF65-F5344CB8AC3E}">
        <p14:creationId xmlns:p14="http://schemas.microsoft.com/office/powerpoint/2010/main" val="402794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ADAA05-5F89-4B02-8EA6-D2674B5E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13D1A-8475-4626-9650-90CF9D80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Dependencies</a:t>
            </a:r>
          </a:p>
          <a:p>
            <a:r>
              <a:rPr lang="en-US" dirty="0"/>
              <a:t>[DE1] The application depends on external application and websites for some services, such as: the purchase of public transportation's tickets, the use of vehicle sharing systems.</a:t>
            </a:r>
          </a:p>
          <a:p>
            <a:r>
              <a:rPr lang="en-US" dirty="0"/>
              <a:t>[DE2] The application bases on some other services like Google Maps, weather services and traffic services and uses the received information to guarantee its services.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31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8EEEAC-3C99-4190-9BD0-026262E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boundaries</a:t>
            </a:r>
            <a:r>
              <a:rPr lang="it-IT" dirty="0"/>
              <a:t>?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58912-79D9-4B8B-AEC2-5EC0D7FF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Constraints</a:t>
            </a:r>
          </a:p>
          <a:p>
            <a:r>
              <a:rPr lang="en-US" dirty="0"/>
              <a:t>[C1] </a:t>
            </a:r>
            <a:r>
              <a:rPr lang="en-US" dirty="0" err="1"/>
              <a:t>Travlendar</a:t>
            </a:r>
            <a:r>
              <a:rPr lang="en-US" dirty="0"/>
              <a:t>+ requires a smartphone or a tablet with internet connection in order to offer its functionalities.</a:t>
            </a:r>
          </a:p>
          <a:p>
            <a:r>
              <a:rPr lang="en-US" dirty="0"/>
              <a:t>[C2] </a:t>
            </a:r>
            <a:r>
              <a:rPr lang="en-US" dirty="0" err="1"/>
              <a:t>Travlendar</a:t>
            </a:r>
            <a:r>
              <a:rPr lang="en-US" dirty="0"/>
              <a:t>+ needs a GPS service to find the correct location of the user.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39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272D3-CA95-48B5-BBDF-C5D66915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meaningful use cases? [1/2]</a:t>
            </a:r>
            <a:br>
              <a:rPr lang="en-US" dirty="0"/>
            </a:br>
            <a:endParaRPr lang="it-IT" dirty="0"/>
          </a:p>
        </p:txBody>
      </p:sp>
      <p:pic>
        <p:nvPicPr>
          <p:cNvPr id="11" name="Segnaposto contenuto 10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30CEB0A-4426-4A2A-ABBB-0A2F7AA4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86" y="1376323"/>
            <a:ext cx="7186072" cy="4606980"/>
          </a:xfrm>
        </p:spPr>
      </p:pic>
    </p:spTree>
    <p:extLst>
      <p:ext uri="{BB962C8B-B14F-4D97-AF65-F5344CB8AC3E}">
        <p14:creationId xmlns:p14="http://schemas.microsoft.com/office/powerpoint/2010/main" val="401821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928A3C0-6D35-4174-9AC0-68036955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97" y="-6171"/>
            <a:ext cx="4854370" cy="6864171"/>
          </a:xfrm>
        </p:spPr>
      </p:pic>
    </p:spTree>
    <p:extLst>
      <p:ext uri="{BB962C8B-B14F-4D97-AF65-F5344CB8AC3E}">
        <p14:creationId xmlns:p14="http://schemas.microsoft.com/office/powerpoint/2010/main" val="34522936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766</Words>
  <Application>Microsoft Office PowerPoint</Application>
  <PresentationFormat>Widescreen</PresentationFormat>
  <Paragraphs>70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Sfaccettatura</vt:lpstr>
      <vt:lpstr>RASD</vt:lpstr>
      <vt:lpstr>What are the goals of the system? (1)</vt:lpstr>
      <vt:lpstr>What are the goals of the system? (2)</vt:lpstr>
      <vt:lpstr>What are the most important three to five requirements? </vt:lpstr>
      <vt:lpstr>What are the most important assumptions? </vt:lpstr>
      <vt:lpstr>What are its boundaries? (1)</vt:lpstr>
      <vt:lpstr>What are its boundaries? (2)</vt:lpstr>
      <vt:lpstr>What are the meaningful use cases? [1/2] </vt:lpstr>
      <vt:lpstr>Presentazione standard di PowerPoint</vt:lpstr>
      <vt:lpstr>What are the meaningful use cases? [2/2] </vt:lpstr>
      <vt:lpstr>Presentazione standard di PowerPoint</vt:lpstr>
      <vt:lpstr>Class diagram</vt:lpstr>
      <vt:lpstr>What do you aim to analyse and prove through the Alloy model? </vt:lpstr>
      <vt:lpstr>Document Design</vt:lpstr>
      <vt:lpstr>Architectural design</vt:lpstr>
      <vt:lpstr>Component View</vt:lpstr>
      <vt:lpstr>Runtime view [1/2]</vt:lpstr>
      <vt:lpstr>Runtime view [2/2]</vt:lpstr>
      <vt:lpstr>Algorithm design: adding an activity [1/2]</vt:lpstr>
      <vt:lpstr>Algorithm design: adding an activity [2/2]</vt:lpstr>
      <vt:lpstr>Some Mockups (1)</vt:lpstr>
      <vt:lpstr>Some Mockups (2)</vt:lpstr>
      <vt:lpstr>Some Mockups (3)</vt:lpstr>
      <vt:lpstr>Test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Giuseppe Severino</dc:creator>
  <cp:lastModifiedBy>Giuseppe Severino</cp:lastModifiedBy>
  <cp:revision>11</cp:revision>
  <dcterms:created xsi:type="dcterms:W3CDTF">2017-11-07T11:59:15Z</dcterms:created>
  <dcterms:modified xsi:type="dcterms:W3CDTF">2018-01-27T14:19:34Z</dcterms:modified>
</cp:coreProperties>
</file>